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notesMasterIdLst>
    <p:notesMasterId r:id="rId11"/>
  </p:notesMasterIdLst>
  <p:sldSz cx="14630400" cy="8229600"/>
  <p:notesSz cx="8229600" cy="14630400"/>
  <p:embeddedFontLst>
    <p:embeddedFont>
      <p:font typeface="Instrument Sans Medium"/>
      <p:regular r:id="rId16"/>
    </p:embeddedFont>
    <p:embeddedFont>
      <p:font typeface="Instrument Sans Medium"/>
      <p:regular r:id="rId17"/>
    </p:embeddedFont>
    <p:embeddedFont>
      <p:font typeface="Instrument Sans Medium"/>
      <p:regular r:id="rId18"/>
    </p:embeddedFont>
    <p:embeddedFont>
      <p:font typeface="Instrument Sans Medium"/>
      <p:regular r:id="rId19"/>
    </p:embeddedFont>
    <p:embeddedFont>
      <p:font typeface="Inter"/>
      <p:regular r:id="rId20"/>
    </p:embeddedFont>
    <p:embeddedFont>
      <p:font typeface="Inter"/>
      <p:regular r:id="rId21"/>
    </p:embeddedFont>
    <p:embeddedFont>
      <p:font typeface="Inter"/>
      <p:regular r:id="rId22"/>
    </p:embeddedFont>
    <p:embeddedFont>
      <p:font typeface="Inter"/>
      <p:regular r:id="rId23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6" Type="http://schemas.openxmlformats.org/officeDocument/2006/relationships/font" Target="fonts/font1.fntdata"/><Relationship Id="rId17" Type="http://schemas.openxmlformats.org/officeDocument/2006/relationships/font" Target="fonts/font2.fntdata"/><Relationship Id="rId18" Type="http://schemas.openxmlformats.org/officeDocument/2006/relationships/font" Target="fonts/font3.fntdata"/><Relationship Id="rId19" Type="http://schemas.openxmlformats.org/officeDocument/2006/relationships/font" Target="fonts/font4.fntdata"/><Relationship Id="rId20" Type="http://schemas.openxmlformats.org/officeDocument/2006/relationships/font" Target="fonts/font5.fntdata"/><Relationship Id="rId21" Type="http://schemas.openxmlformats.org/officeDocument/2006/relationships/font" Target="fonts/font6.fntdata"/><Relationship Id="rId22" Type="http://schemas.openxmlformats.org/officeDocument/2006/relationships/font" Target="fonts/font7.fntdata"/><Relationship Id="rId23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slideLayout" Target="../slideLayouts/slideLayout5.xml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svg"/><Relationship Id="rId3" Type="http://schemas.openxmlformats.org/officeDocument/2006/relationships/image" Target="../media/image-9-3.png"/><Relationship Id="rId4" Type="http://schemas.openxmlformats.org/officeDocument/2006/relationships/image" Target="../media/image-9-4.svg"/><Relationship Id="rId5" Type="http://schemas.openxmlformats.org/officeDocument/2006/relationships/image" Target="../media/image-9-5.png"/><Relationship Id="rId6" Type="http://schemas.openxmlformats.org/officeDocument/2006/relationships/image" Target="../media/image-9-6.svg"/><Relationship Id="rId7" Type="http://schemas.openxmlformats.org/officeDocument/2006/relationships/image" Target="../media/image-9-7.png"/><Relationship Id="rId8" Type="http://schemas.openxmlformats.org/officeDocument/2006/relationships/image" Target="../media/image-9-8.png"/><Relationship Id="rId9" Type="http://schemas.openxmlformats.org/officeDocument/2006/relationships/slideLayout" Target="../slideLayouts/slideLayout10.xml"/><Relationship Id="rId10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869525"/>
            <a:ext cx="7556421" cy="12401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Customer Shopping Behavior Analysis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793790" y="4407337"/>
            <a:ext cx="7556421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Analyzing 3,900 customer transactions to uncover insights into spending patterns, customer segments, and product preferences that drive strategic business decisions.</a:t>
            </a:r>
            <a:endParaRPr lang="en-US" sz="15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75561"/>
            <a:ext cx="496181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Dataset Overview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1791652"/>
            <a:ext cx="4182189" cy="654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150"/>
              </a:lnSpc>
              <a:buNone/>
            </a:pPr>
            <a:r>
              <a:rPr lang="en-US" sz="51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3,900</a:t>
            </a:r>
            <a:endParaRPr lang="en-US" sz="5150" dirty="0"/>
          </a:p>
        </p:txBody>
      </p:sp>
      <p:sp>
        <p:nvSpPr>
          <p:cNvPr id="4" name="Text 2"/>
          <p:cNvSpPr/>
          <p:nvPr/>
        </p:nvSpPr>
        <p:spPr>
          <a:xfrm>
            <a:off x="1644372" y="2694623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Total Purchases</a:t>
            </a:r>
            <a:endParaRPr lang="en-US" sz="1950" dirty="0"/>
          </a:p>
        </p:txBody>
      </p:sp>
      <p:sp>
        <p:nvSpPr>
          <p:cNvPr id="5" name="Text 3"/>
          <p:cNvSpPr/>
          <p:nvPr/>
        </p:nvSpPr>
        <p:spPr>
          <a:xfrm>
            <a:off x="793790" y="3123843"/>
            <a:ext cx="4182189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Transactions analyzed across various product categories</a:t>
            </a:r>
            <a:endParaRPr lang="en-US" sz="1550" dirty="0"/>
          </a:p>
        </p:txBody>
      </p:sp>
      <p:sp>
        <p:nvSpPr>
          <p:cNvPr id="6" name="Text 4"/>
          <p:cNvSpPr/>
          <p:nvPr/>
        </p:nvSpPr>
        <p:spPr>
          <a:xfrm>
            <a:off x="5223986" y="1791652"/>
            <a:ext cx="4182308" cy="654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150"/>
              </a:lnSpc>
              <a:buNone/>
            </a:pPr>
            <a:r>
              <a:rPr lang="en-US" sz="51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18</a:t>
            </a:r>
            <a:endParaRPr lang="en-US" sz="5150" dirty="0"/>
          </a:p>
        </p:txBody>
      </p:sp>
      <p:sp>
        <p:nvSpPr>
          <p:cNvPr id="7" name="Text 5"/>
          <p:cNvSpPr/>
          <p:nvPr/>
        </p:nvSpPr>
        <p:spPr>
          <a:xfrm>
            <a:off x="6074688" y="2694623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Data Columns</a:t>
            </a:r>
            <a:endParaRPr lang="en-US" sz="1950" dirty="0"/>
          </a:p>
        </p:txBody>
      </p:sp>
      <p:sp>
        <p:nvSpPr>
          <p:cNvPr id="8" name="Text 6"/>
          <p:cNvSpPr/>
          <p:nvPr/>
        </p:nvSpPr>
        <p:spPr>
          <a:xfrm>
            <a:off x="5223986" y="3123843"/>
            <a:ext cx="4182308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Comprehensive features covering demographics and behavior</a:t>
            </a:r>
            <a:endParaRPr lang="en-US" sz="1550" dirty="0"/>
          </a:p>
        </p:txBody>
      </p:sp>
      <p:sp>
        <p:nvSpPr>
          <p:cNvPr id="9" name="Text 7"/>
          <p:cNvSpPr/>
          <p:nvPr/>
        </p:nvSpPr>
        <p:spPr>
          <a:xfrm>
            <a:off x="9654302" y="1791652"/>
            <a:ext cx="4182308" cy="654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150"/>
              </a:lnSpc>
              <a:buNone/>
            </a:pPr>
            <a:r>
              <a:rPr lang="en-US" sz="51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37</a:t>
            </a:r>
            <a:endParaRPr lang="en-US" sz="5150" dirty="0"/>
          </a:p>
        </p:txBody>
      </p:sp>
      <p:sp>
        <p:nvSpPr>
          <p:cNvPr id="10" name="Text 8"/>
          <p:cNvSpPr/>
          <p:nvPr/>
        </p:nvSpPr>
        <p:spPr>
          <a:xfrm>
            <a:off x="10505003" y="2694623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Missing Values</a:t>
            </a:r>
            <a:endParaRPr lang="en-US" sz="1950" dirty="0"/>
          </a:p>
        </p:txBody>
      </p:sp>
      <p:sp>
        <p:nvSpPr>
          <p:cNvPr id="11" name="Text 9"/>
          <p:cNvSpPr/>
          <p:nvPr/>
        </p:nvSpPr>
        <p:spPr>
          <a:xfrm>
            <a:off x="9654302" y="3123843"/>
            <a:ext cx="4182308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Only in Review Rating column, handled through imputation</a:t>
            </a:r>
            <a:endParaRPr lang="en-US" sz="1550" dirty="0"/>
          </a:p>
        </p:txBody>
      </p:sp>
      <p:sp>
        <p:nvSpPr>
          <p:cNvPr id="12" name="Text 10"/>
          <p:cNvSpPr/>
          <p:nvPr/>
        </p:nvSpPr>
        <p:spPr>
          <a:xfrm>
            <a:off x="793790" y="4180523"/>
            <a:ext cx="2904411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Customer Demographics</a:t>
            </a:r>
            <a:endParaRPr lang="en-US" sz="1950" dirty="0"/>
          </a:p>
        </p:txBody>
      </p:sp>
      <p:sp>
        <p:nvSpPr>
          <p:cNvPr id="13" name="Text 11"/>
          <p:cNvSpPr/>
          <p:nvPr/>
        </p:nvSpPr>
        <p:spPr>
          <a:xfrm>
            <a:off x="793790" y="4689038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Age, Gender, Location</a:t>
            </a:r>
            <a:endParaRPr lang="en-US" sz="1550" dirty="0"/>
          </a:p>
        </p:txBody>
      </p:sp>
      <p:sp>
        <p:nvSpPr>
          <p:cNvPr id="14" name="Text 12"/>
          <p:cNvSpPr/>
          <p:nvPr/>
        </p:nvSpPr>
        <p:spPr>
          <a:xfrm>
            <a:off x="793790" y="5075992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Subscription Status</a:t>
            </a:r>
            <a:endParaRPr lang="en-US" sz="1550" dirty="0"/>
          </a:p>
        </p:txBody>
      </p:sp>
      <p:sp>
        <p:nvSpPr>
          <p:cNvPr id="15" name="Text 13"/>
          <p:cNvSpPr/>
          <p:nvPr/>
        </p:nvSpPr>
        <p:spPr>
          <a:xfrm>
            <a:off x="7564874" y="4180523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Purchase Details</a:t>
            </a:r>
            <a:endParaRPr lang="en-US" sz="1950" dirty="0"/>
          </a:p>
        </p:txBody>
      </p:sp>
      <p:sp>
        <p:nvSpPr>
          <p:cNvPr id="16" name="Text 14"/>
          <p:cNvSpPr/>
          <p:nvPr/>
        </p:nvSpPr>
        <p:spPr>
          <a:xfrm>
            <a:off x="7564874" y="4689038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Item, Category, Amount</a:t>
            </a:r>
            <a:endParaRPr lang="en-US" sz="1550" dirty="0"/>
          </a:p>
        </p:txBody>
      </p:sp>
      <p:sp>
        <p:nvSpPr>
          <p:cNvPr id="17" name="Text 15"/>
          <p:cNvSpPr/>
          <p:nvPr/>
        </p:nvSpPr>
        <p:spPr>
          <a:xfrm>
            <a:off x="7564874" y="5075992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Season, Size, Color</a:t>
            </a:r>
            <a:endParaRPr lang="en-US" sz="1550" dirty="0"/>
          </a:p>
        </p:txBody>
      </p:sp>
      <p:sp>
        <p:nvSpPr>
          <p:cNvPr id="18" name="Text 16"/>
          <p:cNvSpPr/>
          <p:nvPr/>
        </p:nvSpPr>
        <p:spPr>
          <a:xfrm>
            <a:off x="793790" y="5884545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Shopping Behavior</a:t>
            </a:r>
            <a:endParaRPr lang="en-US" sz="1950" dirty="0"/>
          </a:p>
        </p:txBody>
      </p:sp>
      <p:sp>
        <p:nvSpPr>
          <p:cNvPr id="19" name="Text 17"/>
          <p:cNvSpPr/>
          <p:nvPr/>
        </p:nvSpPr>
        <p:spPr>
          <a:xfrm>
            <a:off x="793790" y="6393061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Discount Applied</a:t>
            </a:r>
            <a:endParaRPr lang="en-US" sz="1550" dirty="0"/>
          </a:p>
        </p:txBody>
      </p:sp>
      <p:sp>
        <p:nvSpPr>
          <p:cNvPr id="20" name="Text 18"/>
          <p:cNvSpPr/>
          <p:nvPr/>
        </p:nvSpPr>
        <p:spPr>
          <a:xfrm>
            <a:off x="793790" y="6780014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Promo Code Used</a:t>
            </a:r>
            <a:endParaRPr lang="en-US" sz="1550" dirty="0"/>
          </a:p>
        </p:txBody>
      </p:sp>
      <p:sp>
        <p:nvSpPr>
          <p:cNvPr id="21" name="Text 19"/>
          <p:cNvSpPr/>
          <p:nvPr/>
        </p:nvSpPr>
        <p:spPr>
          <a:xfrm>
            <a:off x="793790" y="7166967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Previous Purchases</a:t>
            </a:r>
            <a:endParaRPr lang="en-US" sz="1550" dirty="0"/>
          </a:p>
        </p:txBody>
      </p:sp>
      <p:sp>
        <p:nvSpPr>
          <p:cNvPr id="22" name="Text 20"/>
          <p:cNvSpPr/>
          <p:nvPr/>
        </p:nvSpPr>
        <p:spPr>
          <a:xfrm>
            <a:off x="7564874" y="5884545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Service Metrics</a:t>
            </a:r>
            <a:endParaRPr lang="en-US" sz="1950" dirty="0"/>
          </a:p>
        </p:txBody>
      </p:sp>
      <p:sp>
        <p:nvSpPr>
          <p:cNvPr id="23" name="Text 21"/>
          <p:cNvSpPr/>
          <p:nvPr/>
        </p:nvSpPr>
        <p:spPr>
          <a:xfrm>
            <a:off x="7564874" y="6393061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Frequency of Purchases</a:t>
            </a:r>
            <a:endParaRPr lang="en-US" sz="1550" dirty="0"/>
          </a:p>
        </p:txBody>
      </p:sp>
      <p:sp>
        <p:nvSpPr>
          <p:cNvPr id="24" name="Text 22"/>
          <p:cNvSpPr/>
          <p:nvPr/>
        </p:nvSpPr>
        <p:spPr>
          <a:xfrm>
            <a:off x="7564874" y="6780014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Review Rating</a:t>
            </a:r>
            <a:endParaRPr lang="en-US" sz="1550" dirty="0"/>
          </a:p>
        </p:txBody>
      </p:sp>
      <p:sp>
        <p:nvSpPr>
          <p:cNvPr id="25" name="Text 23"/>
          <p:cNvSpPr/>
          <p:nvPr/>
        </p:nvSpPr>
        <p:spPr>
          <a:xfrm>
            <a:off x="7564874" y="7166967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Shipping Type</a:t>
            </a:r>
            <a:endParaRPr lang="en-US" sz="15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90298" y="614243"/>
            <a:ext cx="7258169" cy="5498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300"/>
              </a:lnSpc>
              <a:buNone/>
            </a:pPr>
            <a:r>
              <a:rPr lang="en-US" sz="34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Data Preparation &amp; Python Analysis</a:t>
            </a:r>
            <a:endParaRPr lang="en-US" sz="3450" dirty="0"/>
          </a:p>
        </p:txBody>
      </p:sp>
      <p:sp>
        <p:nvSpPr>
          <p:cNvPr id="4" name="Text 1"/>
          <p:cNvSpPr/>
          <p:nvPr/>
        </p:nvSpPr>
        <p:spPr>
          <a:xfrm>
            <a:off x="6190298" y="1428036"/>
            <a:ext cx="175974" cy="219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C7CDD6"/>
                </a:solidFill>
                <a:latin typeface="Instrument Sans Light" pitchFamily="34" charset="0"/>
                <a:ea typeface="Instrument Sans Light" pitchFamily="34" charset="-122"/>
                <a:cs typeface="Instrument Sans Light" pitchFamily="34" charset="-120"/>
              </a:rPr>
              <a:t>01</a:t>
            </a:r>
            <a:endParaRPr lang="en-US" sz="1350" dirty="0"/>
          </a:p>
        </p:txBody>
      </p:sp>
      <p:sp>
        <p:nvSpPr>
          <p:cNvPr id="5" name="Shape 2"/>
          <p:cNvSpPr/>
          <p:nvPr/>
        </p:nvSpPr>
        <p:spPr>
          <a:xfrm>
            <a:off x="6190298" y="1704142"/>
            <a:ext cx="7736205" cy="22860"/>
          </a:xfrm>
          <a:prstGeom prst="rect">
            <a:avLst/>
          </a:prstGeom>
          <a:solidFill>
            <a:srgbClr val="FDC4C4"/>
          </a:solidFill>
          <a:ln/>
        </p:spPr>
      </p:sp>
      <p:sp>
        <p:nvSpPr>
          <p:cNvPr id="6" name="Text 3"/>
          <p:cNvSpPr/>
          <p:nvPr/>
        </p:nvSpPr>
        <p:spPr>
          <a:xfrm>
            <a:off x="6190298" y="1837849"/>
            <a:ext cx="2787134" cy="2750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Data Loading &amp; Exploration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6190298" y="2218373"/>
            <a:ext cx="7736205" cy="5629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Imported dataset using pandas, performed initial exploration with df.info() and .describe() for summary statistics</a:t>
            </a:r>
            <a:endParaRPr lang="en-US" sz="1350" dirty="0"/>
          </a:p>
        </p:txBody>
      </p:sp>
      <p:sp>
        <p:nvSpPr>
          <p:cNvPr id="8" name="Text 5"/>
          <p:cNvSpPr/>
          <p:nvPr/>
        </p:nvSpPr>
        <p:spPr>
          <a:xfrm>
            <a:off x="6190298" y="3089196"/>
            <a:ext cx="175974" cy="219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C7CDD6"/>
                </a:solidFill>
                <a:latin typeface="Instrument Sans Light" pitchFamily="34" charset="0"/>
                <a:ea typeface="Instrument Sans Light" pitchFamily="34" charset="-122"/>
                <a:cs typeface="Instrument Sans Light" pitchFamily="34" charset="-120"/>
              </a:rPr>
              <a:t>02</a:t>
            </a:r>
            <a:endParaRPr lang="en-US" sz="1350" dirty="0"/>
          </a:p>
        </p:txBody>
      </p:sp>
      <p:sp>
        <p:nvSpPr>
          <p:cNvPr id="9" name="Shape 6"/>
          <p:cNvSpPr/>
          <p:nvPr/>
        </p:nvSpPr>
        <p:spPr>
          <a:xfrm>
            <a:off x="6190298" y="3365302"/>
            <a:ext cx="7736205" cy="22860"/>
          </a:xfrm>
          <a:prstGeom prst="rect">
            <a:avLst/>
          </a:prstGeom>
          <a:solidFill>
            <a:srgbClr val="FDC4C4"/>
          </a:solidFill>
          <a:ln/>
        </p:spPr>
      </p:sp>
      <p:sp>
        <p:nvSpPr>
          <p:cNvPr id="10" name="Text 7"/>
          <p:cNvSpPr/>
          <p:nvPr/>
        </p:nvSpPr>
        <p:spPr>
          <a:xfrm>
            <a:off x="6190298" y="3499009"/>
            <a:ext cx="2199918" cy="2750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Data Cleaning</a:t>
            </a:r>
            <a:endParaRPr lang="en-US" sz="1700" dirty="0"/>
          </a:p>
        </p:txBody>
      </p:sp>
      <p:sp>
        <p:nvSpPr>
          <p:cNvPr id="11" name="Text 8"/>
          <p:cNvSpPr/>
          <p:nvPr/>
        </p:nvSpPr>
        <p:spPr>
          <a:xfrm>
            <a:off x="6190298" y="3879533"/>
            <a:ext cx="7736205" cy="5629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Checked for null values and imputed missing Review Rating values using median rating of each product category</a:t>
            </a:r>
            <a:endParaRPr lang="en-US" sz="1350" dirty="0"/>
          </a:p>
        </p:txBody>
      </p:sp>
      <p:sp>
        <p:nvSpPr>
          <p:cNvPr id="12" name="Text 9"/>
          <p:cNvSpPr/>
          <p:nvPr/>
        </p:nvSpPr>
        <p:spPr>
          <a:xfrm>
            <a:off x="6190298" y="4750356"/>
            <a:ext cx="175974" cy="219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C7CDD6"/>
                </a:solidFill>
                <a:latin typeface="Instrument Sans Light" pitchFamily="34" charset="0"/>
                <a:ea typeface="Instrument Sans Light" pitchFamily="34" charset="-122"/>
                <a:cs typeface="Instrument Sans Light" pitchFamily="34" charset="-120"/>
              </a:rPr>
              <a:t>03</a:t>
            </a:r>
            <a:endParaRPr lang="en-US" sz="1350" dirty="0"/>
          </a:p>
        </p:txBody>
      </p:sp>
      <p:sp>
        <p:nvSpPr>
          <p:cNvPr id="13" name="Shape 10"/>
          <p:cNvSpPr/>
          <p:nvPr/>
        </p:nvSpPr>
        <p:spPr>
          <a:xfrm>
            <a:off x="6190298" y="5026462"/>
            <a:ext cx="7736205" cy="22860"/>
          </a:xfrm>
          <a:prstGeom prst="rect">
            <a:avLst/>
          </a:prstGeom>
          <a:solidFill>
            <a:srgbClr val="FDC4C4"/>
          </a:solidFill>
          <a:ln/>
        </p:spPr>
      </p:sp>
      <p:sp>
        <p:nvSpPr>
          <p:cNvPr id="14" name="Text 11"/>
          <p:cNvSpPr/>
          <p:nvPr/>
        </p:nvSpPr>
        <p:spPr>
          <a:xfrm>
            <a:off x="6190298" y="5160169"/>
            <a:ext cx="2199918" cy="2750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Feature Engineering</a:t>
            </a:r>
            <a:endParaRPr lang="en-US" sz="1700" dirty="0"/>
          </a:p>
        </p:txBody>
      </p:sp>
      <p:sp>
        <p:nvSpPr>
          <p:cNvPr id="15" name="Text 12"/>
          <p:cNvSpPr/>
          <p:nvPr/>
        </p:nvSpPr>
        <p:spPr>
          <a:xfrm>
            <a:off x="6190298" y="5540693"/>
            <a:ext cx="7736205" cy="5629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Created age_group column by binning customer ages and purchase_frequency_days column from purchase data</a:t>
            </a:r>
            <a:endParaRPr lang="en-US" sz="1350" dirty="0"/>
          </a:p>
        </p:txBody>
      </p:sp>
      <p:sp>
        <p:nvSpPr>
          <p:cNvPr id="16" name="Text 13"/>
          <p:cNvSpPr/>
          <p:nvPr/>
        </p:nvSpPr>
        <p:spPr>
          <a:xfrm>
            <a:off x="6190298" y="6411516"/>
            <a:ext cx="175974" cy="219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C7CDD6"/>
                </a:solidFill>
                <a:latin typeface="Instrument Sans Light" pitchFamily="34" charset="0"/>
                <a:ea typeface="Instrument Sans Light" pitchFamily="34" charset="-122"/>
                <a:cs typeface="Instrument Sans Light" pitchFamily="34" charset="-120"/>
              </a:rPr>
              <a:t>04</a:t>
            </a:r>
            <a:endParaRPr lang="en-US" sz="1350" dirty="0"/>
          </a:p>
        </p:txBody>
      </p:sp>
      <p:sp>
        <p:nvSpPr>
          <p:cNvPr id="17" name="Shape 14"/>
          <p:cNvSpPr/>
          <p:nvPr/>
        </p:nvSpPr>
        <p:spPr>
          <a:xfrm>
            <a:off x="6190298" y="6687622"/>
            <a:ext cx="7736205" cy="22860"/>
          </a:xfrm>
          <a:prstGeom prst="rect">
            <a:avLst/>
          </a:prstGeom>
          <a:solidFill>
            <a:srgbClr val="FDC4C4"/>
          </a:solidFill>
          <a:ln/>
        </p:spPr>
      </p:sp>
      <p:sp>
        <p:nvSpPr>
          <p:cNvPr id="18" name="Text 15"/>
          <p:cNvSpPr/>
          <p:nvPr/>
        </p:nvSpPr>
        <p:spPr>
          <a:xfrm>
            <a:off x="6190298" y="6821329"/>
            <a:ext cx="2199918" cy="2750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Database Integration</a:t>
            </a:r>
            <a:endParaRPr lang="en-US" sz="1700" dirty="0"/>
          </a:p>
        </p:txBody>
      </p:sp>
      <p:sp>
        <p:nvSpPr>
          <p:cNvPr id="19" name="Text 16"/>
          <p:cNvSpPr/>
          <p:nvPr/>
        </p:nvSpPr>
        <p:spPr>
          <a:xfrm>
            <a:off x="6190298" y="7201853"/>
            <a:ext cx="7736205" cy="2814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Connected Python to PostgreSQL and loaded cleaned DataFrame for SQL analysis</a:t>
            </a:r>
            <a:endParaRPr lang="en-US" sz="13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23674"/>
            <a:ext cx="9048512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Revenue Insights by Gender &amp; Shipping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1939766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Revenue by Gender</a:t>
            </a:r>
            <a:endParaRPr lang="en-US" sz="23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535079"/>
            <a:ext cx="6279356" cy="3287435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3143607" y="5852993"/>
            <a:ext cx="198358" cy="198358"/>
          </a:xfrm>
          <a:prstGeom prst="roundRect">
            <a:avLst>
              <a:gd name="adj" fmla="val 9220"/>
            </a:avLst>
          </a:prstGeom>
          <a:solidFill>
            <a:srgbClr val="760404"/>
          </a:solidFill>
          <a:ln/>
        </p:spPr>
      </p:sp>
      <p:sp>
        <p:nvSpPr>
          <p:cNvPr id="6" name="Text 3"/>
          <p:cNvSpPr/>
          <p:nvPr/>
        </p:nvSpPr>
        <p:spPr>
          <a:xfrm>
            <a:off x="3402925" y="5852993"/>
            <a:ext cx="454343" cy="1984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5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Male</a:t>
            </a:r>
            <a:endParaRPr lang="en-US" sz="1550" dirty="0"/>
          </a:p>
        </p:txBody>
      </p:sp>
      <p:sp>
        <p:nvSpPr>
          <p:cNvPr id="7" name="Shape 4"/>
          <p:cNvSpPr/>
          <p:nvPr/>
        </p:nvSpPr>
        <p:spPr>
          <a:xfrm>
            <a:off x="4009668" y="5852993"/>
            <a:ext cx="198358" cy="198358"/>
          </a:xfrm>
          <a:prstGeom prst="roundRect">
            <a:avLst>
              <a:gd name="adj" fmla="val 9220"/>
            </a:avLst>
          </a:prstGeom>
          <a:solidFill>
            <a:srgbClr val="F83737"/>
          </a:solidFill>
          <a:ln/>
        </p:spPr>
      </p:sp>
      <p:sp>
        <p:nvSpPr>
          <p:cNvPr id="8" name="Text 5"/>
          <p:cNvSpPr/>
          <p:nvPr/>
        </p:nvSpPr>
        <p:spPr>
          <a:xfrm>
            <a:off x="4268986" y="5852993"/>
            <a:ext cx="673775" cy="1984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5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Female</a:t>
            </a:r>
            <a:endParaRPr lang="en-US" sz="1550" dirty="0"/>
          </a:p>
        </p:txBody>
      </p:sp>
      <p:sp>
        <p:nvSpPr>
          <p:cNvPr id="9" name="Text 6"/>
          <p:cNvSpPr/>
          <p:nvPr/>
        </p:nvSpPr>
        <p:spPr>
          <a:xfrm>
            <a:off x="793790" y="6274713"/>
            <a:ext cx="6279356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Male customers generate more than double the revenue of female customers, representing a significant opportunity for targeted marketing.</a:t>
            </a:r>
            <a:endParaRPr lang="en-US" sz="1550" dirty="0"/>
          </a:p>
        </p:txBody>
      </p:sp>
      <p:sp>
        <p:nvSpPr>
          <p:cNvPr id="10" name="Text 7"/>
          <p:cNvSpPr/>
          <p:nvPr/>
        </p:nvSpPr>
        <p:spPr>
          <a:xfrm>
            <a:off x="7564874" y="1939766"/>
            <a:ext cx="3744278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Shipping Type Comparison</a:t>
            </a:r>
            <a:endParaRPr lang="en-US" sz="2300" dirty="0"/>
          </a:p>
        </p:txBody>
      </p:sp>
      <p:pic>
        <p:nvPicPr>
          <p:cNvPr id="11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4874" y="2535079"/>
            <a:ext cx="6279356" cy="3516392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7564874" y="6274713"/>
            <a:ext cx="627935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Express shipping customers spend slightly more on average, indicating higher-value customer segment.</a:t>
            </a:r>
            <a:endParaRPr lang="en-US" sz="15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761167"/>
            <a:ext cx="7556421" cy="12401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Customer Segmentation Analysis</a:t>
            </a:r>
            <a:endParaRPr lang="en-US" sz="3900" dirty="0"/>
          </a:p>
        </p:txBody>
      </p:sp>
      <p:sp>
        <p:nvSpPr>
          <p:cNvPr id="4" name="Shape 1"/>
          <p:cNvSpPr/>
          <p:nvPr/>
        </p:nvSpPr>
        <p:spPr>
          <a:xfrm>
            <a:off x="6280190" y="2298978"/>
            <a:ext cx="3679031" cy="2215158"/>
          </a:xfrm>
          <a:prstGeom prst="roundRect">
            <a:avLst>
              <a:gd name="adj" fmla="val 1344"/>
            </a:avLst>
          </a:prstGeom>
          <a:solidFill>
            <a:srgbClr val="434348"/>
          </a:solidFill>
          <a:ln/>
        </p:spPr>
      </p:sp>
      <p:sp>
        <p:nvSpPr>
          <p:cNvPr id="5" name="Text 2"/>
          <p:cNvSpPr/>
          <p:nvPr/>
        </p:nvSpPr>
        <p:spPr>
          <a:xfrm>
            <a:off x="6478548" y="2497336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Loyal Customers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6478548" y="2926556"/>
            <a:ext cx="328231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3,116 customers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6478548" y="3363158"/>
            <a:ext cx="3282315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largest segment representing repeat buyers with strong brand affinity</a:t>
            </a:r>
            <a:endParaRPr lang="en-US" sz="1550" dirty="0"/>
          </a:p>
        </p:txBody>
      </p:sp>
      <p:sp>
        <p:nvSpPr>
          <p:cNvPr id="8" name="Shape 5"/>
          <p:cNvSpPr/>
          <p:nvPr/>
        </p:nvSpPr>
        <p:spPr>
          <a:xfrm>
            <a:off x="10157579" y="2298978"/>
            <a:ext cx="3679031" cy="2215158"/>
          </a:xfrm>
          <a:prstGeom prst="roundRect">
            <a:avLst>
              <a:gd name="adj" fmla="val 1344"/>
            </a:avLst>
          </a:prstGeom>
          <a:solidFill>
            <a:srgbClr val="434348"/>
          </a:solidFill>
          <a:ln/>
        </p:spPr>
      </p:sp>
      <p:sp>
        <p:nvSpPr>
          <p:cNvPr id="9" name="Text 6"/>
          <p:cNvSpPr/>
          <p:nvPr/>
        </p:nvSpPr>
        <p:spPr>
          <a:xfrm>
            <a:off x="10355937" y="2497336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Returning Customers</a:t>
            </a:r>
            <a:endParaRPr lang="en-US" sz="1950" dirty="0"/>
          </a:p>
        </p:txBody>
      </p:sp>
      <p:sp>
        <p:nvSpPr>
          <p:cNvPr id="10" name="Text 7"/>
          <p:cNvSpPr/>
          <p:nvPr/>
        </p:nvSpPr>
        <p:spPr>
          <a:xfrm>
            <a:off x="10355937" y="2926556"/>
            <a:ext cx="328231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701 customers</a:t>
            </a:r>
            <a:endParaRPr lang="en-US" sz="1550" dirty="0"/>
          </a:p>
        </p:txBody>
      </p:sp>
      <p:sp>
        <p:nvSpPr>
          <p:cNvPr id="11" name="Text 8"/>
          <p:cNvSpPr/>
          <p:nvPr/>
        </p:nvSpPr>
        <p:spPr>
          <a:xfrm>
            <a:off x="10355937" y="3363158"/>
            <a:ext cx="3282315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Mid-tier segment showing potential for loyalty program conversion</a:t>
            </a:r>
            <a:endParaRPr lang="en-US" sz="1550" dirty="0"/>
          </a:p>
        </p:txBody>
      </p:sp>
      <p:sp>
        <p:nvSpPr>
          <p:cNvPr id="12" name="Shape 9"/>
          <p:cNvSpPr/>
          <p:nvPr/>
        </p:nvSpPr>
        <p:spPr>
          <a:xfrm>
            <a:off x="6280190" y="4712494"/>
            <a:ext cx="7556421" cy="1580078"/>
          </a:xfrm>
          <a:prstGeom prst="roundRect">
            <a:avLst>
              <a:gd name="adj" fmla="val 1884"/>
            </a:avLst>
          </a:prstGeom>
          <a:solidFill>
            <a:srgbClr val="434348"/>
          </a:solidFill>
          <a:ln/>
        </p:spPr>
      </p:sp>
      <p:sp>
        <p:nvSpPr>
          <p:cNvPr id="13" name="Text 10"/>
          <p:cNvSpPr/>
          <p:nvPr/>
        </p:nvSpPr>
        <p:spPr>
          <a:xfrm>
            <a:off x="6478548" y="4910852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New Customers</a:t>
            </a:r>
            <a:endParaRPr lang="en-US" sz="1950" dirty="0"/>
          </a:p>
        </p:txBody>
      </p:sp>
      <p:sp>
        <p:nvSpPr>
          <p:cNvPr id="14" name="Text 11"/>
          <p:cNvSpPr/>
          <p:nvPr/>
        </p:nvSpPr>
        <p:spPr>
          <a:xfrm>
            <a:off x="6478548" y="5340072"/>
            <a:ext cx="7159704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83 customers</a:t>
            </a:r>
            <a:endParaRPr lang="en-US" sz="1550" dirty="0"/>
          </a:p>
        </p:txBody>
      </p:sp>
      <p:sp>
        <p:nvSpPr>
          <p:cNvPr id="15" name="Text 12"/>
          <p:cNvSpPr/>
          <p:nvPr/>
        </p:nvSpPr>
        <p:spPr>
          <a:xfrm>
            <a:off x="6478548" y="5776674"/>
            <a:ext cx="7159704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Smallest segment requiring onboarding and engagement strategies</a:t>
            </a:r>
            <a:endParaRPr lang="en-US" sz="1550" dirty="0"/>
          </a:p>
        </p:txBody>
      </p:sp>
      <p:sp>
        <p:nvSpPr>
          <p:cNvPr id="16" name="Text 13"/>
          <p:cNvSpPr/>
          <p:nvPr/>
        </p:nvSpPr>
        <p:spPr>
          <a:xfrm>
            <a:off x="6280190" y="6515814"/>
            <a:ext cx="7556421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Customer segmentation based on purchase history reveals that 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highlight>
                  <a:srgbClr val="F2DED0"/>
                </a:highlight>
                <a:latin typeface="Inter" pitchFamily="34" charset="0"/>
                <a:ea typeface="Inter" pitchFamily="34" charset="-122"/>
                <a:cs typeface="Inter" pitchFamily="34" charset="-120"/>
              </a:rPr>
              <a:t>80% of customers are already loyal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presenting opportunities to convert returning customers into the loyal segment through targeted programs.</a:t>
            </a:r>
            <a:endParaRPr lang="en-US" sz="15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80893" y="330637"/>
            <a:ext cx="4679990" cy="3757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23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Subscription &amp; Discount Behavior</a:t>
            </a:r>
            <a:endParaRPr lang="en-US" sz="2350" dirty="0"/>
          </a:p>
        </p:txBody>
      </p:sp>
      <p:sp>
        <p:nvSpPr>
          <p:cNvPr id="3" name="Text 1"/>
          <p:cNvSpPr/>
          <p:nvPr/>
        </p:nvSpPr>
        <p:spPr>
          <a:xfrm>
            <a:off x="480893" y="1006792"/>
            <a:ext cx="2668786" cy="2253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40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Subscribers vs Non-Subscribers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3085267" y="2148840"/>
            <a:ext cx="1478756" cy="3005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23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27%</a:t>
            </a:r>
            <a:endParaRPr lang="en-US" sz="23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22984" y="1397437"/>
            <a:ext cx="1803440" cy="180344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3073241" y="3351014"/>
            <a:ext cx="1502926" cy="1877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450"/>
              </a:lnSpc>
              <a:buNone/>
            </a:pPr>
            <a:r>
              <a:rPr lang="en-US" sz="11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Subscription Rate</a:t>
            </a:r>
            <a:endParaRPr lang="en-US" sz="1150" dirty="0"/>
          </a:p>
        </p:txBody>
      </p:sp>
      <p:sp>
        <p:nvSpPr>
          <p:cNvPr id="7" name="Text 4"/>
          <p:cNvSpPr/>
          <p:nvPr/>
        </p:nvSpPr>
        <p:spPr>
          <a:xfrm>
            <a:off x="480893" y="3658910"/>
            <a:ext cx="6687622" cy="1924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1,053 of 3,900 customers</a:t>
            </a:r>
            <a:endParaRPr lang="en-US" sz="900" dirty="0"/>
          </a:p>
        </p:txBody>
      </p:sp>
      <p:sp>
        <p:nvSpPr>
          <p:cNvPr id="8" name="Text 5"/>
          <p:cNvSpPr/>
          <p:nvPr/>
        </p:nvSpPr>
        <p:spPr>
          <a:xfrm>
            <a:off x="480893" y="3986570"/>
            <a:ext cx="6687622" cy="3848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Subscribers and non-subscribers show similar average spend ($59.49 vs $59.87), but non-subscribers generate higher total revenue due to larger volume.</a:t>
            </a:r>
            <a:endParaRPr lang="en-US" sz="900" dirty="0"/>
          </a:p>
        </p:txBody>
      </p:sp>
      <p:sp>
        <p:nvSpPr>
          <p:cNvPr id="9" name="Text 6"/>
          <p:cNvSpPr/>
          <p:nvPr/>
        </p:nvSpPr>
        <p:spPr>
          <a:xfrm>
            <a:off x="7469505" y="1006792"/>
            <a:ext cx="2582108" cy="2253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40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High-Spending Discount Users</a:t>
            </a:r>
            <a:endParaRPr lang="en-US" sz="1400" dirty="0"/>
          </a:p>
        </p:txBody>
      </p:sp>
      <p:sp>
        <p:nvSpPr>
          <p:cNvPr id="10" name="Text 7"/>
          <p:cNvSpPr/>
          <p:nvPr/>
        </p:nvSpPr>
        <p:spPr>
          <a:xfrm>
            <a:off x="7469505" y="1352312"/>
            <a:ext cx="6687622" cy="3848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b="1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839 customers</a:t>
            </a:r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used discounts but still spent above the average purchase amount, demonstrating that discounts don't necessarily reduce transaction value.</a:t>
            </a:r>
            <a:endParaRPr lang="en-US" sz="900" dirty="0"/>
          </a:p>
        </p:txBody>
      </p:sp>
      <p:pic>
        <p:nvPicPr>
          <p:cNvPr id="11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9505" y="1872377"/>
            <a:ext cx="6687622" cy="6687622"/>
          </a:xfrm>
          <a:prstGeom prst="rect">
            <a:avLst/>
          </a:prstGeom>
        </p:spPr>
      </p:pic>
      <p:sp>
        <p:nvSpPr>
          <p:cNvPr id="12" name="Shape 8"/>
          <p:cNvSpPr/>
          <p:nvPr/>
        </p:nvSpPr>
        <p:spPr>
          <a:xfrm>
            <a:off x="480893" y="8830508"/>
            <a:ext cx="13668613" cy="722948"/>
          </a:xfrm>
          <a:prstGeom prst="roundRect">
            <a:avLst>
              <a:gd name="adj" fmla="val 2495"/>
            </a:avLst>
          </a:prstGeom>
          <a:solidFill>
            <a:srgbClr val="242429"/>
          </a:solidFill>
          <a:ln w="15240">
            <a:solidFill>
              <a:srgbClr val="5C5C61"/>
            </a:solidFill>
            <a:prstDash val="solid"/>
          </a:ln>
        </p:spPr>
      </p:sp>
      <p:sp>
        <p:nvSpPr>
          <p:cNvPr id="13" name="Text 9"/>
          <p:cNvSpPr/>
          <p:nvPr/>
        </p:nvSpPr>
        <p:spPr>
          <a:xfrm>
            <a:off x="616268" y="8965883"/>
            <a:ext cx="2138005" cy="1877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11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Repeat Buyers &amp; Subscriptions</a:t>
            </a:r>
            <a:endParaRPr lang="en-US" sz="1150" dirty="0"/>
          </a:p>
        </p:txBody>
      </p:sp>
      <p:sp>
        <p:nvSpPr>
          <p:cNvPr id="14" name="Text 10"/>
          <p:cNvSpPr/>
          <p:nvPr/>
        </p:nvSpPr>
        <p:spPr>
          <a:xfrm>
            <a:off x="616268" y="9225677"/>
            <a:ext cx="13397865" cy="1924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Among customers with more than 5 purchases: </a:t>
            </a:r>
            <a:pPr algn="l" indent="0" marL="0">
              <a:lnSpc>
                <a:spcPts val="1500"/>
              </a:lnSpc>
              <a:buNone/>
            </a:pPr>
            <a:r>
              <a:rPr lang="en-US" sz="900" b="1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958 are subscribers</a:t>
            </a:r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while </a:t>
            </a:r>
            <a:pPr algn="l" indent="0" marL="0">
              <a:lnSpc>
                <a:spcPts val="1500"/>
              </a:lnSpc>
              <a:buNone/>
            </a:pPr>
            <a:r>
              <a:rPr lang="en-US" sz="900" b="1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2,518 are not</a:t>
            </a:r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indicating significant untapped subscription potential.</a:t>
            </a:r>
            <a:endParaRPr lang="en-US" sz="9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16167"/>
            <a:ext cx="6910745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Product Performance Insights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2931438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Top-Rated: Gloves</a:t>
            </a:r>
            <a:endParaRPr lang="en-US" sz="1950" dirty="0"/>
          </a:p>
        </p:txBody>
      </p:sp>
      <p:sp>
        <p:nvSpPr>
          <p:cNvPr id="4" name="Text 2"/>
          <p:cNvSpPr/>
          <p:nvPr/>
        </p:nvSpPr>
        <p:spPr>
          <a:xfrm>
            <a:off x="793790" y="3360658"/>
            <a:ext cx="4182189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Average rating: </a:t>
            </a:r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3.86</a:t>
            </a:r>
            <a:endParaRPr lang="en-US" sz="1550" dirty="0"/>
          </a:p>
        </p:txBody>
      </p:sp>
      <p:sp>
        <p:nvSpPr>
          <p:cNvPr id="5" name="Text 3"/>
          <p:cNvSpPr/>
          <p:nvPr/>
        </p:nvSpPr>
        <p:spPr>
          <a:xfrm>
            <a:off x="5223986" y="2931438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Sandals</a:t>
            </a:r>
            <a:endParaRPr lang="en-US" sz="1950" dirty="0"/>
          </a:p>
        </p:txBody>
      </p:sp>
      <p:sp>
        <p:nvSpPr>
          <p:cNvPr id="6" name="Text 4"/>
          <p:cNvSpPr/>
          <p:nvPr/>
        </p:nvSpPr>
        <p:spPr>
          <a:xfrm>
            <a:off x="5223986" y="3360658"/>
            <a:ext cx="4182308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Average rating: </a:t>
            </a:r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3.84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9654302" y="2931438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Boots</a:t>
            </a:r>
            <a:endParaRPr lang="en-US" sz="1950" dirty="0"/>
          </a:p>
        </p:txBody>
      </p:sp>
      <p:sp>
        <p:nvSpPr>
          <p:cNvPr id="8" name="Text 6"/>
          <p:cNvSpPr/>
          <p:nvPr/>
        </p:nvSpPr>
        <p:spPr>
          <a:xfrm>
            <a:off x="9654302" y="3360658"/>
            <a:ext cx="4182308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Average rating: </a:t>
            </a:r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3.82</a:t>
            </a:r>
            <a:endParaRPr lang="en-US" sz="1550" dirty="0"/>
          </a:p>
        </p:txBody>
      </p:sp>
      <p:sp>
        <p:nvSpPr>
          <p:cNvPr id="9" name="Text 7"/>
          <p:cNvSpPr/>
          <p:nvPr/>
        </p:nvSpPr>
        <p:spPr>
          <a:xfrm>
            <a:off x="793790" y="3975854"/>
            <a:ext cx="3584138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Top Products by Category</a:t>
            </a:r>
            <a:endParaRPr lang="en-US" sz="2300" dirty="0"/>
          </a:p>
        </p:txBody>
      </p:sp>
      <p:sp>
        <p:nvSpPr>
          <p:cNvPr id="10" name="Text 8"/>
          <p:cNvSpPr/>
          <p:nvPr/>
        </p:nvSpPr>
        <p:spPr>
          <a:xfrm>
            <a:off x="793790" y="4843939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Accessories</a:t>
            </a:r>
            <a:endParaRPr lang="en-US" sz="1950" dirty="0"/>
          </a:p>
        </p:txBody>
      </p:sp>
      <p:sp>
        <p:nvSpPr>
          <p:cNvPr id="11" name="Text 9"/>
          <p:cNvSpPr/>
          <p:nvPr/>
        </p:nvSpPr>
        <p:spPr>
          <a:xfrm>
            <a:off x="793790" y="5352455"/>
            <a:ext cx="3979664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Font typeface="+mj-lt"/>
              <a:buAutoNum type="arabicPeriod" startAt="1"/>
            </a:pPr>
            <a:r>
              <a:rPr lang="en-US" sz="15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Jewelry (171 orders)</a:t>
            </a:r>
            <a:endParaRPr lang="en-US" sz="1550" dirty="0"/>
          </a:p>
        </p:txBody>
      </p:sp>
      <p:sp>
        <p:nvSpPr>
          <p:cNvPr id="12" name="Text 10"/>
          <p:cNvSpPr/>
          <p:nvPr/>
        </p:nvSpPr>
        <p:spPr>
          <a:xfrm>
            <a:off x="793790" y="5739408"/>
            <a:ext cx="3979664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Font typeface="+mj-lt"/>
              <a:buAutoNum type="arabicPeriod" startAt="2"/>
            </a:pPr>
            <a:r>
              <a:rPr lang="en-US" sz="15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Sunglasses (161)</a:t>
            </a:r>
            <a:endParaRPr lang="en-US" sz="1550" dirty="0"/>
          </a:p>
        </p:txBody>
      </p:sp>
      <p:sp>
        <p:nvSpPr>
          <p:cNvPr id="13" name="Text 11"/>
          <p:cNvSpPr/>
          <p:nvPr/>
        </p:nvSpPr>
        <p:spPr>
          <a:xfrm>
            <a:off x="793790" y="6126361"/>
            <a:ext cx="3979664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Font typeface="+mj-lt"/>
              <a:buAutoNum type="arabicPeriod" startAt="3"/>
            </a:pPr>
            <a:r>
              <a:rPr lang="en-US" sz="15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Belt (161)</a:t>
            </a:r>
            <a:endParaRPr lang="en-US" sz="1550" dirty="0"/>
          </a:p>
        </p:txBody>
      </p:sp>
      <p:sp>
        <p:nvSpPr>
          <p:cNvPr id="14" name="Text 12"/>
          <p:cNvSpPr/>
          <p:nvPr/>
        </p:nvSpPr>
        <p:spPr>
          <a:xfrm>
            <a:off x="5265182" y="4843939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Clothing</a:t>
            </a:r>
            <a:endParaRPr lang="en-US" sz="1950" dirty="0"/>
          </a:p>
        </p:txBody>
      </p:sp>
      <p:sp>
        <p:nvSpPr>
          <p:cNvPr id="15" name="Text 13"/>
          <p:cNvSpPr/>
          <p:nvPr/>
        </p:nvSpPr>
        <p:spPr>
          <a:xfrm>
            <a:off x="5265182" y="5352455"/>
            <a:ext cx="3979664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Font typeface="+mj-lt"/>
              <a:buAutoNum type="arabicPeriod" startAt="1"/>
            </a:pPr>
            <a:r>
              <a:rPr lang="en-US" sz="15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Blouse (171 orders)</a:t>
            </a:r>
            <a:endParaRPr lang="en-US" sz="1550" dirty="0"/>
          </a:p>
        </p:txBody>
      </p:sp>
      <p:sp>
        <p:nvSpPr>
          <p:cNvPr id="16" name="Text 14"/>
          <p:cNvSpPr/>
          <p:nvPr/>
        </p:nvSpPr>
        <p:spPr>
          <a:xfrm>
            <a:off x="5265182" y="5739408"/>
            <a:ext cx="3979664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Font typeface="+mj-lt"/>
              <a:buAutoNum type="arabicPeriod" startAt="2"/>
            </a:pPr>
            <a:r>
              <a:rPr lang="en-US" sz="15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Pants (171)</a:t>
            </a:r>
            <a:endParaRPr lang="en-US" sz="1550" dirty="0"/>
          </a:p>
        </p:txBody>
      </p:sp>
      <p:sp>
        <p:nvSpPr>
          <p:cNvPr id="17" name="Text 15"/>
          <p:cNvSpPr/>
          <p:nvPr/>
        </p:nvSpPr>
        <p:spPr>
          <a:xfrm>
            <a:off x="5265182" y="6126361"/>
            <a:ext cx="3979664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Font typeface="+mj-lt"/>
              <a:buAutoNum type="arabicPeriod" startAt="3"/>
            </a:pPr>
            <a:r>
              <a:rPr lang="en-US" sz="15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Shirt (169)</a:t>
            </a:r>
            <a:endParaRPr lang="en-US" sz="1550" dirty="0"/>
          </a:p>
        </p:txBody>
      </p:sp>
      <p:sp>
        <p:nvSpPr>
          <p:cNvPr id="18" name="Text 16"/>
          <p:cNvSpPr/>
          <p:nvPr/>
        </p:nvSpPr>
        <p:spPr>
          <a:xfrm>
            <a:off x="9736574" y="4843939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Footwear</a:t>
            </a:r>
            <a:endParaRPr lang="en-US" sz="1950" dirty="0"/>
          </a:p>
        </p:txBody>
      </p:sp>
      <p:sp>
        <p:nvSpPr>
          <p:cNvPr id="19" name="Text 17"/>
          <p:cNvSpPr/>
          <p:nvPr/>
        </p:nvSpPr>
        <p:spPr>
          <a:xfrm>
            <a:off x="9736574" y="5352455"/>
            <a:ext cx="4115038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Font typeface="+mj-lt"/>
              <a:buAutoNum type="arabicPeriod" startAt="1"/>
            </a:pPr>
            <a:r>
              <a:rPr lang="en-US" sz="15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Sandals (160 orders)</a:t>
            </a:r>
            <a:endParaRPr lang="en-US" sz="1550" dirty="0"/>
          </a:p>
        </p:txBody>
      </p:sp>
      <p:sp>
        <p:nvSpPr>
          <p:cNvPr id="20" name="Text 18"/>
          <p:cNvSpPr/>
          <p:nvPr/>
        </p:nvSpPr>
        <p:spPr>
          <a:xfrm>
            <a:off x="9736574" y="5739408"/>
            <a:ext cx="4115038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Font typeface="+mj-lt"/>
              <a:buAutoNum type="arabicPeriod" startAt="2"/>
            </a:pPr>
            <a:r>
              <a:rPr lang="en-US" sz="15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Shoes (150)</a:t>
            </a:r>
            <a:endParaRPr lang="en-US" sz="1550" dirty="0"/>
          </a:p>
        </p:txBody>
      </p:sp>
      <p:sp>
        <p:nvSpPr>
          <p:cNvPr id="21" name="Text 19"/>
          <p:cNvSpPr/>
          <p:nvPr/>
        </p:nvSpPr>
        <p:spPr>
          <a:xfrm>
            <a:off x="9736574" y="6126361"/>
            <a:ext cx="4115038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Font typeface="+mj-lt"/>
              <a:buAutoNum type="arabicPeriod" startAt="3"/>
            </a:pPr>
            <a:r>
              <a:rPr lang="en-US" sz="15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Sneakers (145)</a:t>
            </a:r>
            <a:endParaRPr lang="en-US" sz="15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66857" y="389692"/>
            <a:ext cx="5779413" cy="4429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50"/>
              </a:lnSpc>
              <a:buNone/>
            </a:pPr>
            <a:r>
              <a:rPr lang="en-US" sz="27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Revenue Distribution by Age Group</a:t>
            </a:r>
            <a:endParaRPr lang="en-US" sz="27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6857" y="1115973"/>
            <a:ext cx="13496687" cy="755808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66857" y="8833485"/>
            <a:ext cx="13496687" cy="4533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Young adults generate the highest revenue at $62,143, followed closely by middle-aged customers at $59,197. Revenue distribution is relatively balanced across age groups, suggesting broad market appeal.</a:t>
            </a:r>
            <a:endParaRPr lang="en-US" sz="11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22377"/>
            <a:ext cx="872859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Strategic Business Recommendations</a:t>
            </a:r>
            <a:endParaRPr lang="en-US" sz="3900" dirty="0"/>
          </a:p>
        </p:txBody>
      </p:sp>
      <p:sp>
        <p:nvSpPr>
          <p:cNvPr id="3" name="Shape 1"/>
          <p:cNvSpPr/>
          <p:nvPr/>
        </p:nvSpPr>
        <p:spPr>
          <a:xfrm>
            <a:off x="793790" y="1939290"/>
            <a:ext cx="4215289" cy="2889766"/>
          </a:xfrm>
          <a:prstGeom prst="roundRect">
            <a:avLst>
              <a:gd name="adj" fmla="val 1030"/>
            </a:avLst>
          </a:prstGeom>
          <a:solidFill>
            <a:srgbClr val="434348"/>
          </a:solidFill>
          <a:ln/>
        </p:spPr>
      </p:sp>
      <p:sp>
        <p:nvSpPr>
          <p:cNvPr id="4" name="Shape 2"/>
          <p:cNvSpPr/>
          <p:nvPr/>
        </p:nvSpPr>
        <p:spPr>
          <a:xfrm>
            <a:off x="992148" y="2137648"/>
            <a:ext cx="595313" cy="595313"/>
          </a:xfrm>
          <a:prstGeom prst="roundRect">
            <a:avLst>
              <a:gd name="adj" fmla="val 15358451"/>
            </a:avLst>
          </a:prstGeom>
          <a:solidFill>
            <a:srgbClr val="FDC4C4"/>
          </a:solidFill>
          <a:ln/>
        </p:spPr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155859" y="2301240"/>
            <a:ext cx="267891" cy="267891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992148" y="2931319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Boost Subscriptions</a:t>
            </a:r>
            <a:endParaRPr lang="en-US" sz="1950" dirty="0"/>
          </a:p>
        </p:txBody>
      </p:sp>
      <p:sp>
        <p:nvSpPr>
          <p:cNvPr id="7" name="Text 4"/>
          <p:cNvSpPr/>
          <p:nvPr/>
        </p:nvSpPr>
        <p:spPr>
          <a:xfrm>
            <a:off x="992148" y="3360539"/>
            <a:ext cx="3818573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Promote exclusive benefits for subscribers, especially targeting the 2,518 repeat buyers who aren't yet subscribed</a:t>
            </a:r>
            <a:endParaRPr lang="en-US" sz="1550" dirty="0"/>
          </a:p>
        </p:txBody>
      </p:sp>
      <p:sp>
        <p:nvSpPr>
          <p:cNvPr id="8" name="Shape 5"/>
          <p:cNvSpPr/>
          <p:nvPr/>
        </p:nvSpPr>
        <p:spPr>
          <a:xfrm>
            <a:off x="5207437" y="1939290"/>
            <a:ext cx="4215408" cy="2889766"/>
          </a:xfrm>
          <a:prstGeom prst="roundRect">
            <a:avLst>
              <a:gd name="adj" fmla="val 1030"/>
            </a:avLst>
          </a:prstGeom>
          <a:solidFill>
            <a:srgbClr val="434348"/>
          </a:solidFill>
          <a:ln/>
        </p:spPr>
      </p:sp>
      <p:sp>
        <p:nvSpPr>
          <p:cNvPr id="9" name="Shape 6"/>
          <p:cNvSpPr/>
          <p:nvPr/>
        </p:nvSpPr>
        <p:spPr>
          <a:xfrm>
            <a:off x="5405795" y="2137648"/>
            <a:ext cx="595313" cy="595313"/>
          </a:xfrm>
          <a:prstGeom prst="roundRect">
            <a:avLst>
              <a:gd name="adj" fmla="val 15358451"/>
            </a:avLst>
          </a:prstGeom>
          <a:solidFill>
            <a:srgbClr val="FDC4C4"/>
          </a:solidFill>
          <a:ln/>
        </p:spPr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69506" y="2301240"/>
            <a:ext cx="267891" cy="267891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5405795" y="2931319"/>
            <a:ext cx="3218378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Customer Loyalty Programs</a:t>
            </a:r>
            <a:endParaRPr lang="en-US" sz="1950" dirty="0"/>
          </a:p>
        </p:txBody>
      </p:sp>
      <p:sp>
        <p:nvSpPr>
          <p:cNvPr id="12" name="Text 8"/>
          <p:cNvSpPr/>
          <p:nvPr/>
        </p:nvSpPr>
        <p:spPr>
          <a:xfrm>
            <a:off x="5405795" y="3360539"/>
            <a:ext cx="3818692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Reward repeat buyers to move returning customers into the loyal segment</a:t>
            </a:r>
            <a:endParaRPr lang="en-US" sz="1550" dirty="0"/>
          </a:p>
        </p:txBody>
      </p:sp>
      <p:sp>
        <p:nvSpPr>
          <p:cNvPr id="13" name="Shape 9"/>
          <p:cNvSpPr/>
          <p:nvPr/>
        </p:nvSpPr>
        <p:spPr>
          <a:xfrm>
            <a:off x="9621203" y="1939290"/>
            <a:ext cx="4215289" cy="2889766"/>
          </a:xfrm>
          <a:prstGeom prst="roundRect">
            <a:avLst>
              <a:gd name="adj" fmla="val 1030"/>
            </a:avLst>
          </a:prstGeom>
          <a:solidFill>
            <a:srgbClr val="434348"/>
          </a:solidFill>
          <a:ln/>
        </p:spPr>
      </p:sp>
      <p:sp>
        <p:nvSpPr>
          <p:cNvPr id="14" name="Shape 10"/>
          <p:cNvSpPr/>
          <p:nvPr/>
        </p:nvSpPr>
        <p:spPr>
          <a:xfrm>
            <a:off x="9819561" y="2137648"/>
            <a:ext cx="595313" cy="595313"/>
          </a:xfrm>
          <a:prstGeom prst="roundRect">
            <a:avLst>
              <a:gd name="adj" fmla="val 15358451"/>
            </a:avLst>
          </a:prstGeom>
          <a:solidFill>
            <a:srgbClr val="FDC4C4"/>
          </a:solidFill>
          <a:ln/>
        </p:spPr>
      </p:sp>
      <p:pic>
        <p:nvPicPr>
          <p:cNvPr id="15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983272" y="2301240"/>
            <a:ext cx="267891" cy="267891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9819561" y="2931319"/>
            <a:ext cx="2648069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Review Discount Policy</a:t>
            </a:r>
            <a:endParaRPr lang="en-US" sz="1950" dirty="0"/>
          </a:p>
        </p:txBody>
      </p:sp>
      <p:sp>
        <p:nvSpPr>
          <p:cNvPr id="17" name="Text 12"/>
          <p:cNvSpPr/>
          <p:nvPr/>
        </p:nvSpPr>
        <p:spPr>
          <a:xfrm>
            <a:off x="9819561" y="3360539"/>
            <a:ext cx="3818573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Balance sales boosts with margin control, focusing on products with highest discount dependency</a:t>
            </a:r>
            <a:endParaRPr lang="en-US" sz="1550" dirty="0"/>
          </a:p>
        </p:txBody>
      </p:sp>
      <p:pic>
        <p:nvPicPr>
          <p:cNvPr id="18" name="Image 3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3790" y="5052298"/>
            <a:ext cx="6521410" cy="793790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992148" y="6044446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Product Positioning</a:t>
            </a:r>
            <a:endParaRPr lang="en-US" sz="1950" dirty="0"/>
          </a:p>
        </p:txBody>
      </p:sp>
      <p:sp>
        <p:nvSpPr>
          <p:cNvPr id="20" name="Text 14"/>
          <p:cNvSpPr/>
          <p:nvPr/>
        </p:nvSpPr>
        <p:spPr>
          <a:xfrm>
            <a:off x="992148" y="6473666"/>
            <a:ext cx="6124694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Highlight top-rated products like gloves and sandals in marketing campaigns</a:t>
            </a:r>
            <a:endParaRPr lang="en-US" sz="1550" dirty="0"/>
          </a:p>
        </p:txBody>
      </p:sp>
      <p:pic>
        <p:nvPicPr>
          <p:cNvPr id="21" name="Image 4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15200" y="5052298"/>
            <a:ext cx="6521410" cy="793790"/>
          </a:xfrm>
          <a:prstGeom prst="rect">
            <a:avLst/>
          </a:prstGeom>
        </p:spPr>
      </p:pic>
      <p:sp>
        <p:nvSpPr>
          <p:cNvPr id="22" name="Text 15"/>
          <p:cNvSpPr/>
          <p:nvPr/>
        </p:nvSpPr>
        <p:spPr>
          <a:xfrm>
            <a:off x="7513558" y="6044446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Targeted Marketing</a:t>
            </a:r>
            <a:endParaRPr lang="en-US" sz="1950" dirty="0"/>
          </a:p>
        </p:txBody>
      </p:sp>
      <p:sp>
        <p:nvSpPr>
          <p:cNvPr id="23" name="Text 16"/>
          <p:cNvSpPr/>
          <p:nvPr/>
        </p:nvSpPr>
        <p:spPr>
          <a:xfrm>
            <a:off x="7513558" y="6473666"/>
            <a:ext cx="6124694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Focus efforts on high-revenue age groups and express-shipping users</a:t>
            </a:r>
            <a:endParaRPr lang="en-US" sz="15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2025-11-04T14:38:13Z</dcterms:created>
  <dcterms:modified xsi:type="dcterms:W3CDTF">2025-11-04T14:38:13Z</dcterms:modified>
</cp:coreProperties>
</file>